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opnil bista" initials="sb" lastIdx="1" clrIdx="0">
    <p:extLst>
      <p:ext uri="{19B8F6BF-5375-455C-9EA6-DF929625EA0E}">
        <p15:presenceInfo xmlns:p15="http://schemas.microsoft.com/office/powerpoint/2012/main" userId="119e9b3c772b65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41" d="100"/>
          <a:sy n="41" d="100"/>
        </p:scale>
        <p:origin x="2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45:20.952" idx="1">
    <p:pos x="6611" y="3915"/>
    <p:text/>
    <p:extLst>
      <p:ext uri="{C676402C-5697-4E1C-873F-D02D1690AC5C}">
        <p15:threadingInfo xmlns:p15="http://schemas.microsoft.com/office/powerpoint/2012/main" timeZoneBias="-345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1E65-092D-442F-B01E-14888CD2E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40C77-F46D-4BFE-B8FA-E0E90540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448E0-D879-4D37-B031-F2CCBF41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C1C26-6322-4C1C-8CB1-657B79F3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34E0E-F37E-44ED-B3FC-00165154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4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FA6E-0B4D-4E8C-9158-32178E1C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008D5-3458-4D61-83AF-B76F4B70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161-E42C-49D5-AD89-16DFA7A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C47C-35F9-4452-A3EA-7B36FB69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9AC42-A11B-45D6-A0B6-F27ECAAB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AC764-FD72-40EE-9B90-9F0C09A34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67218-9381-458A-B136-3EC494343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DDBD-2AC5-4E57-A581-E99033E5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CA2B-99B3-4844-9468-BF5211B2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E57-F99F-4E0D-BAC9-33F9001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7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A02A-CBD4-4A10-B955-675638D4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C349-786E-4303-AB3A-A2D24BFD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8E1B-A622-48C4-9133-B1836278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3C255-F450-4975-9852-232162C2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8A49-3099-4D44-8496-7A23F0D3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F4B2-9D52-44D8-AA30-0EC19252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9A383-0C29-4450-B8D1-374FE60D6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4A987-F13F-4A6E-87D9-07548F1F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740BD-3C71-4150-BA6C-0422E72F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66378-C2AC-4B88-9C44-BADF682D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7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27CB-5EEF-4184-806B-BBE1BD7D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5173-9B9E-43C6-8EAC-FFEDF33AD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B9761-4934-43A8-94E3-40550F843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C9071-4E76-4177-B165-4DB561F3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91FFC-6C5E-4D22-AA31-993B8BCD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0251F-97F4-4293-BB58-52044D9B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2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F162-E800-4779-AE92-9852812E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DE961-ACF9-4BD0-A4AD-8544F343E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176C0-3B00-491B-899E-884434F27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3B556-3CD5-40B4-B11C-694B5EAA1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5B370-2802-45D1-9C40-37EF3C1FC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CE52A-6112-40EB-A6FC-5D60BBC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843B3-2C8D-4DF6-B4BA-627F9CF0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83BA5-317C-49D2-AD13-5891483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4BC2-2F2B-4E03-9334-61DD2E84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22A85-9C59-4DD8-A551-2290717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0F06B-48EF-48C1-BFE0-B39DAF93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EB2E-E194-454E-88D0-AC5D0C55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89381-A37C-4A12-A0CF-0B574128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F3C17-5A96-4B93-A31B-F85958D6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6BBA4-7558-4FA4-9BA9-A1B11EC2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7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8571-9BE8-4881-9932-D9586464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F3C1-B146-4F44-87CA-C4F9E67E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88CF7-734C-4429-89AF-2B2A7AC04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B97D9-0B0B-4CCA-ADCA-08B6A68F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209ED-50B3-4976-A983-32461791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1D2A6-6719-415D-834C-262908DB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6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7FC4-50C1-4E88-8559-B26C5A4C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59074-8B4E-4F84-A9F4-E9408CABD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429FF-322B-43AD-9FE2-E5D3D98C1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A83B-1BBD-4B91-810E-321E3610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E7C07-D889-4E97-98F6-2117D5D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6FDF-E158-4C7B-B184-52B95B25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5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ww.pexels.com/photo/fire-orange-emergency-burning-1749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99106-11C9-4E3C-8118-F464EB69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FCFD5-F822-4B4F-950D-E228AA16C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533C-BB80-42D5-8CFF-15F978C8A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CC1B5-270D-4592-A89C-EEB4AE3FBC69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D775-9B3A-49A2-A75F-9DDC99864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EC219-4DC8-4499-9C91-E9914F9F0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8D3-B8BD-4455-98F9-B20453FD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jf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B64A8D-F0FB-46CC-8E65-39FB50FAD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F9D9E-0AC4-40E4-93ED-828E9E958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08" y="1252024"/>
            <a:ext cx="4811150" cy="3784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BAE324-F071-42DC-A8D6-9B811A6225C8}"/>
              </a:ext>
            </a:extLst>
          </p:cNvPr>
          <p:cNvSpPr txBox="1"/>
          <p:nvPr/>
        </p:nvSpPr>
        <p:spPr>
          <a:xfrm>
            <a:off x="2518118" y="5221255"/>
            <a:ext cx="6682153" cy="76944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FIRE</a:t>
            </a:r>
          </a:p>
        </p:txBody>
      </p:sp>
    </p:spTree>
    <p:extLst>
      <p:ext uri="{BB962C8B-B14F-4D97-AF65-F5344CB8AC3E}">
        <p14:creationId xmlns:p14="http://schemas.microsoft.com/office/powerpoint/2010/main" val="13056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9"/>
    </mc:Choice>
    <mc:Fallback xmlns="">
      <p:transition spd="slow" advTm="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7CA82-4316-4549-8C06-24B2BB38E623}"/>
              </a:ext>
            </a:extLst>
          </p:cNvPr>
          <p:cNvSpPr txBox="1"/>
          <p:nvPr/>
        </p:nvSpPr>
        <p:spPr>
          <a:xfrm>
            <a:off x="1427376" y="1017621"/>
            <a:ext cx="10269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Let  Stop Fire Causalities And Save Life of People as well as Animal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A8BE1-A96B-40DD-9909-201DA5C16E8E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BED10A-BCCB-41DB-A704-686684AF62AD}"/>
              </a:ext>
            </a:extLst>
          </p:cNvPr>
          <p:cNvSpPr/>
          <p:nvPr/>
        </p:nvSpPr>
        <p:spPr>
          <a:xfrm>
            <a:off x="873564" y="3893622"/>
            <a:ext cx="89907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185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370">
              <a:srgbClr val="C3D2EC"/>
            </a:gs>
            <a:gs pos="0">
              <a:srgbClr val="D3DEF1"/>
            </a:gs>
            <a:gs pos="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6A9D4-E3A6-4974-A1AF-19C1A99A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870"/>
            <a:ext cx="10683240" cy="5022801"/>
          </a:xfrm>
        </p:spPr>
        <p:txBody>
          <a:bodyPr>
            <a:noAutofit/>
          </a:bodyPr>
          <a:lstStyle/>
          <a:p>
            <a:br>
              <a:rPr lang="en-US" sz="5400" dirty="0">
                <a:latin typeface="Monotype Corsiva" panose="03010101010201010101" pitchFamily="66" charset="0"/>
                <a:cs typeface="Arial" panose="020B0604020202020204" pitchFamily="34" charset="0"/>
              </a:rPr>
            </a:br>
            <a:r>
              <a:rPr lang="en-US" sz="5400" dirty="0">
                <a:latin typeface="Monotype Corsiva" panose="03010101010201010101" pitchFamily="66" charset="0"/>
                <a:cs typeface="Arial" panose="020B0604020202020204" pitchFamily="34" charset="0"/>
              </a:rPr>
              <a:t>Because of Fire i</a:t>
            </a:r>
            <a:r>
              <a:rPr lang="en-US" b="1" i="1" dirty="0">
                <a:latin typeface="Monotype Corsiva" panose="03010101010201010101" pitchFamily="66" charset="0"/>
                <a:cs typeface="Arial" panose="020B0604020202020204" pitchFamily="34" charset="0"/>
              </a:rPr>
              <a:t>n 2018…</a:t>
            </a:r>
            <a:br>
              <a:rPr lang="en-US" b="1" i="1" dirty="0">
                <a:latin typeface="Monotype Corsiva" panose="03010101010201010101" pitchFamily="66" charset="0"/>
                <a:cs typeface="Arial" panose="020B0604020202020204" pitchFamily="34" charset="0"/>
              </a:rPr>
            </a:br>
            <a:r>
              <a:rPr lang="en-US" b="1" i="1" dirty="0">
                <a:latin typeface="Monotype Corsiva" panose="03010101010201010101" pitchFamily="66" charset="0"/>
                <a:cs typeface="Arial" panose="020B0604020202020204" pitchFamily="34" charset="0"/>
              </a:rPr>
              <a:t>               In U.S.</a:t>
            </a:r>
            <a:br>
              <a:rPr lang="en-US" sz="5400" b="1" dirty="0">
                <a:latin typeface="Monotype Corsiva" panose="03010101010201010101" pitchFamily="66" charset="0"/>
              </a:rPr>
            </a:br>
            <a:r>
              <a:rPr lang="en-US" b="1" dirty="0">
                <a:latin typeface="Monotype Corsiva" panose="03010101010201010101" pitchFamily="66" charset="0"/>
              </a:rPr>
              <a:t>                            88+  People Killed</a:t>
            </a:r>
            <a:br>
              <a:rPr lang="en-US" b="1" dirty="0">
                <a:latin typeface="Monotype Corsiva" panose="03010101010201010101" pitchFamily="66" charset="0"/>
              </a:rPr>
            </a:br>
            <a:r>
              <a:rPr lang="en-US" b="1" dirty="0">
                <a:latin typeface="Monotype Corsiva" panose="03010101010201010101" pitchFamily="66" charset="0"/>
              </a:rPr>
              <a:t>                            </a:t>
            </a:r>
            <a:r>
              <a:rPr lang="en-US" sz="2400" b="1" dirty="0">
                <a:latin typeface="Monotype Corsiva" panose="03010101010201010101" pitchFamily="66" charset="0"/>
              </a:rPr>
              <a:t>approx.</a:t>
            </a:r>
            <a:r>
              <a:rPr lang="en-US" b="1" dirty="0">
                <a:latin typeface="Monotype Corsiva" panose="03010101010201010101" pitchFamily="66" charset="0"/>
              </a:rPr>
              <a:t> 7,09,408 acre burned</a:t>
            </a:r>
            <a:br>
              <a:rPr lang="en-US" b="1" dirty="0">
                <a:latin typeface="Monotype Corsiva" panose="03010101010201010101" pitchFamily="66" charset="0"/>
              </a:rPr>
            </a:br>
            <a:r>
              <a:rPr lang="en-US" b="1" dirty="0">
                <a:latin typeface="Monotype Corsiva" panose="03010101010201010101" pitchFamily="66" charset="0"/>
              </a:rPr>
              <a:t>                            20,233+ Building Damaged</a:t>
            </a:r>
            <a:br>
              <a:rPr lang="en-US" b="1" dirty="0">
                <a:latin typeface="Monotype Corsiva" panose="03010101010201010101" pitchFamily="66" charset="0"/>
              </a:rPr>
            </a:br>
            <a:r>
              <a:rPr lang="en-US" b="1" dirty="0">
                <a:latin typeface="Monotype Corsiva" panose="03010101010201010101" pitchFamily="66" charset="0"/>
              </a:rPr>
              <a:t>                            US $17.345 Billion Loss</a:t>
            </a:r>
            <a:endParaRPr lang="en-US" sz="5400" b="1" dirty="0">
              <a:latin typeface="Monotype Corsiva" panose="03010101010201010101" pitchFamily="66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84A8AA-B63A-4657-A2F3-FF6796FA35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58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53"/>
    </mc:Choice>
    <mc:Fallback xmlns="">
      <p:transition spd="slow" advTm="2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4F13A2-62EE-4AF2-A14A-03DEEAEC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4" y="1800665"/>
            <a:ext cx="3574365" cy="773722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Reporting a Fire 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FD4B4-BA87-4ACE-A957-F20BA0EE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012" y="3207436"/>
            <a:ext cx="3353972" cy="773722"/>
          </a:xfrm>
        </p:spPr>
        <p:txBody>
          <a:bodyPr/>
          <a:lstStyle/>
          <a:p>
            <a:r>
              <a:rPr lang="en-US" dirty="0"/>
              <a:t>Fill the Form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6772F-C043-4617-B0C0-1E28926CF4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4" y="211016"/>
            <a:ext cx="6991644" cy="6471138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0C72B6-F440-4FD7-971C-12E9AE10E2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1"/>
    </mc:Choice>
    <mc:Fallback xmlns="">
      <p:transition spd="slow" advTm="1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FE05-77EA-4906-9166-28C907FE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</a:rPr>
              <a:t>Through </a:t>
            </a:r>
            <a:r>
              <a:rPr lang="en-US" sz="3200" b="1" dirty="0" err="1">
                <a:solidFill>
                  <a:srgbClr val="FFFF00"/>
                </a:solidFill>
              </a:rPr>
              <a:t>Satelite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BCBB-9DFB-4A74-8F91-C47DAD19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90"/>
            <a:ext cx="10515600" cy="858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Monotype Corsiva" panose="03010101010201010101" pitchFamily="66" charset="0"/>
              </a:rPr>
              <a:t>By the Help of MODIS and </a:t>
            </a:r>
            <a:r>
              <a:rPr lang="en-US" dirty="0" err="1">
                <a:solidFill>
                  <a:srgbClr val="FFFF00"/>
                </a:solidFill>
                <a:latin typeface="Monotype Corsiva" panose="03010101010201010101" pitchFamily="66" charset="0"/>
              </a:rPr>
              <a:t>VIIRIS,Fire</a:t>
            </a:r>
            <a:r>
              <a:rPr lang="en-US" dirty="0">
                <a:solidFill>
                  <a:srgbClr val="FFFF00"/>
                </a:solidFill>
                <a:latin typeface="Monotype Corsiva" panose="03010101010201010101" pitchFamily="66" charset="0"/>
              </a:rPr>
              <a:t> is Detected from Space and Informed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581D-1509-4750-9931-B4E3C8B8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767"/>
            <a:ext cx="10273145" cy="3826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47917-67E8-4D3C-A4BF-9CE053380740}"/>
              </a:ext>
            </a:extLst>
          </p:cNvPr>
          <p:cNvSpPr txBox="1"/>
          <p:nvPr/>
        </p:nvSpPr>
        <p:spPr>
          <a:xfrm>
            <a:off x="2410691" y="523701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C15E2-0ACA-4D21-9CDA-9337029E686B}"/>
              </a:ext>
            </a:extLst>
          </p:cNvPr>
          <p:cNvSpPr txBox="1"/>
          <p:nvPr/>
        </p:nvSpPr>
        <p:spPr>
          <a:xfrm>
            <a:off x="1427018" y="6089316"/>
            <a:ext cx="72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View Showing Fire From The Satellite Data of VIIRIS and MODIS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539939-667E-4667-8697-211BFB231A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1"/>
    </mc:Choice>
    <mc:Fallback xmlns="">
      <p:transition spd="slow" advTm="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B6A627-F2FE-42C5-85FD-2F380A28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91514" cy="10275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Notify Related People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7A528-AD1A-4D0C-8026-015DCB6C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182"/>
            <a:ext cx="10318652" cy="43384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Nearby People of around  affected Area from the fire location With The Help  of Emergency Alert System (EAS)</a:t>
            </a:r>
            <a:b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</a:b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  <a:latin typeface="Monotype Corsiva" panose="03010101010201010101" pitchFamily="66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F095B7-EA32-46A5-9363-CCAA051AF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EFC25-2D45-47D4-A36D-E902156EE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14" y="1942221"/>
            <a:ext cx="5991664" cy="4153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E1C54-11BB-48A7-AC54-CADE28152382}"/>
              </a:ext>
            </a:extLst>
          </p:cNvPr>
          <p:cNvSpPr txBox="1"/>
          <p:nvPr/>
        </p:nvSpPr>
        <p:spPr>
          <a:xfrm>
            <a:off x="1351478" y="4410019"/>
            <a:ext cx="4600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</a:rPr>
              <a:t>A Required Monthly Test (RMT) transmitted in New Jersey on April 15, 2014 as shown on a television set</a:t>
            </a:r>
          </a:p>
        </p:txBody>
      </p:sp>
    </p:spTree>
    <p:extLst>
      <p:ext uri="{BB962C8B-B14F-4D97-AF65-F5344CB8AC3E}">
        <p14:creationId xmlns:p14="http://schemas.microsoft.com/office/powerpoint/2010/main" val="3140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"/>
    </mc:Choice>
    <mc:Fallback xmlns="">
      <p:transition spd="slow" advTm="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33FE95-3D53-4109-888A-E629FEBE62F4}"/>
              </a:ext>
            </a:extLst>
          </p:cNvPr>
          <p:cNvSpPr txBox="1"/>
          <p:nvPr/>
        </p:nvSpPr>
        <p:spPr>
          <a:xfrm>
            <a:off x="942535" y="759655"/>
            <a:ext cx="1055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People Alerting About The Fire Will Get Message With Important Mobile Numbers</a:t>
            </a:r>
          </a:p>
        </p:txBody>
      </p:sp>
    </p:spTree>
    <p:extLst>
      <p:ext uri="{BB962C8B-B14F-4D97-AF65-F5344CB8AC3E}">
        <p14:creationId xmlns:p14="http://schemas.microsoft.com/office/powerpoint/2010/main" val="46453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10A1C-DFA8-4345-9098-106843C413E5}"/>
              </a:ext>
            </a:extLst>
          </p:cNvPr>
          <p:cNvSpPr txBox="1"/>
          <p:nvPr/>
        </p:nvSpPr>
        <p:spPr>
          <a:xfrm>
            <a:off x="682171" y="972457"/>
            <a:ext cx="965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Monotype Corsiva" panose="03010101010201010101" pitchFamily="66" charset="0"/>
              <a:buChar char="○"/>
            </a:pPr>
            <a: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  <a:t>Rescue Team And Fire Department located near to the location will get Information About The Fire and The Place.</a:t>
            </a:r>
            <a:b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</a:br>
            <a:b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</a:br>
            <a:endParaRPr lang="en-US" sz="2800" b="1" dirty="0">
              <a:solidFill>
                <a:srgbClr val="FFC000"/>
              </a:solidFill>
              <a:latin typeface="Monotype Corsiva" panose="03010101010201010101" pitchFamily="66" charset="0"/>
            </a:endParaRPr>
          </a:p>
          <a:p>
            <a:endParaRPr lang="en-US" sz="2800" dirty="0">
              <a:solidFill>
                <a:srgbClr val="FFC000"/>
              </a:solidFill>
              <a:latin typeface="Monotype Corsiva" panose="03010101010201010101" pitchFamily="66" charset="0"/>
            </a:endParaRPr>
          </a:p>
          <a:p>
            <a:endParaRPr lang="en-US" sz="2800" dirty="0">
              <a:solidFill>
                <a:srgbClr val="FFC0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FFE2-69C8-4EDD-A6CF-BC4ECFE17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27" y="2230581"/>
            <a:ext cx="4490209" cy="43226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946D95-B811-4FA7-AB4F-878580E47FED}"/>
              </a:ext>
            </a:extLst>
          </p:cNvPr>
          <p:cNvCxnSpPr>
            <a:cxnSpLocks/>
          </p:cNvCxnSpPr>
          <p:nvPr/>
        </p:nvCxnSpPr>
        <p:spPr>
          <a:xfrm flipV="1">
            <a:off x="5500254" y="3796145"/>
            <a:ext cx="3020291" cy="17638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BA7CD-4363-40F9-9426-8500105BC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11" y="2457317"/>
            <a:ext cx="2860218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9761-5A47-4722-B3CD-8CA458C5DCA1}"/>
              </a:ext>
            </a:extLst>
          </p:cNvPr>
          <p:cNvSpPr txBox="1"/>
          <p:nvPr/>
        </p:nvSpPr>
        <p:spPr>
          <a:xfrm>
            <a:off x="1205345" y="471055"/>
            <a:ext cx="9337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Monotype Corsiva" panose="03010101010201010101" pitchFamily="66" charset="0"/>
              <a:buChar char="○"/>
            </a:pPr>
            <a: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  <a:t>If the Fire Is Forest Fire Then Forest Department Will  Get Alert</a:t>
            </a:r>
            <a:b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</a:br>
            <a: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  <a:t>and in case of </a:t>
            </a:r>
            <a:r>
              <a:rPr lang="en-US" sz="2800" b="1" dirty="0" err="1">
                <a:solidFill>
                  <a:srgbClr val="FFC000"/>
                </a:solidFill>
                <a:latin typeface="Monotype Corsiva" panose="03010101010201010101" pitchFamily="66" charset="0"/>
              </a:rPr>
              <a:t>Residental</a:t>
            </a:r>
            <a:r>
              <a:rPr lang="en-US" sz="2800" b="1" dirty="0">
                <a:solidFill>
                  <a:srgbClr val="FFC000"/>
                </a:solidFill>
                <a:latin typeface="Monotype Corsiva" panose="03010101010201010101" pitchFamily="66" charset="0"/>
              </a:rPr>
              <a:t> Fire Ambulance Services And Hospital will be Notified.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28FB5-B802-4C8D-AEE0-BCF47C2CB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5" y="2039816"/>
            <a:ext cx="4644532" cy="4471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1557E-22F9-4859-8EC5-57D63C2A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09" y="1856050"/>
            <a:ext cx="3167845" cy="1919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DB49B-75D9-4468-8B7D-50AD7B11B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09" y="4304714"/>
            <a:ext cx="3392506" cy="22062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25116-BD67-41A3-8E20-DF2AA0A7F8EC}"/>
              </a:ext>
            </a:extLst>
          </p:cNvPr>
          <p:cNvCxnSpPr/>
          <p:nvPr/>
        </p:nvCxnSpPr>
        <p:spPr>
          <a:xfrm flipV="1">
            <a:off x="4979963" y="2996418"/>
            <a:ext cx="2838846" cy="984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7D5B5D-410B-4757-907B-DFA41ED81374}"/>
              </a:ext>
            </a:extLst>
          </p:cNvPr>
          <p:cNvCxnSpPr/>
          <p:nvPr/>
        </p:nvCxnSpPr>
        <p:spPr>
          <a:xfrm>
            <a:off x="4965895" y="4009292"/>
            <a:ext cx="2419643" cy="9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2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B93FE3-6E5A-407C-9940-517E6A431953}"/>
              </a:ext>
            </a:extLst>
          </p:cNvPr>
          <p:cNvSpPr txBox="1"/>
          <p:nvPr/>
        </p:nvSpPr>
        <p:spPr>
          <a:xfrm>
            <a:off x="1125415" y="604911"/>
            <a:ext cx="10311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As people arrive in the Area of </a:t>
            </a:r>
            <a:r>
              <a:rPr lang="en-US" sz="3600" b="1" dirty="0" err="1">
                <a:solidFill>
                  <a:srgbClr val="FFFF00"/>
                </a:solidFill>
                <a:latin typeface="Monotype Corsiva" panose="03010101010201010101" pitchFamily="66" charset="0"/>
              </a:rPr>
              <a:t>Durning</a:t>
            </a:r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 Its </a:t>
            </a:r>
            <a:r>
              <a:rPr lang="en-US" sz="3600" b="1" dirty="0" err="1">
                <a:solidFill>
                  <a:srgbClr val="FFFF00"/>
                </a:solidFill>
                <a:latin typeface="Monotype Corsiva" panose="03010101010201010101" pitchFamily="66" charset="0"/>
              </a:rPr>
              <a:t>Impact.They</a:t>
            </a:r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 Will get Notified By the Help Of Cell Phones.</a:t>
            </a:r>
          </a:p>
          <a:p>
            <a:endParaRPr lang="en-US" sz="3600" b="1" dirty="0">
              <a:solidFill>
                <a:srgbClr val="FFFF00"/>
              </a:solidFill>
              <a:latin typeface="Monotype Corsiva" panose="03010101010201010101" pitchFamily="66" charset="0"/>
            </a:endParaRPr>
          </a:p>
          <a:p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By Data </a:t>
            </a:r>
            <a:r>
              <a:rPr lang="en-US" sz="3600" b="1" dirty="0" err="1">
                <a:solidFill>
                  <a:srgbClr val="FFFF00"/>
                </a:solidFill>
                <a:latin typeface="Monotype Corsiva" panose="03010101010201010101" pitchFamily="66" charset="0"/>
              </a:rPr>
              <a:t>analysis,People</a:t>
            </a:r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 Living in Most Fire Risky Places Are </a:t>
            </a:r>
            <a:r>
              <a:rPr lang="en-US" sz="3600" b="1" dirty="0" err="1">
                <a:solidFill>
                  <a:srgbClr val="FFFF00"/>
                </a:solidFill>
                <a:latin typeface="Monotype Corsiva" panose="03010101010201010101" pitchFamily="66" charset="0"/>
              </a:rPr>
              <a:t>Priotize</a:t>
            </a:r>
            <a:r>
              <a:rPr lang="en-US" sz="3600" b="1" dirty="0">
                <a:solidFill>
                  <a:srgbClr val="FFFF00"/>
                </a:solidFill>
                <a:latin typeface="Monotype Corsiva" panose="03010101010201010101" pitchFamily="66" charset="0"/>
              </a:rPr>
              <a:t> By Messaging Frequently and Fastly If any Fire Sign is Seen.</a:t>
            </a:r>
          </a:p>
          <a:p>
            <a:endParaRPr lang="en-US" sz="3600" b="1" dirty="0">
              <a:solidFill>
                <a:srgbClr val="FFFF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44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189</Words>
  <Application>Microsoft Office PowerPoint</Application>
  <PresentationFormat>Widescreen</PresentationFormat>
  <Paragraphs>18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Monotype Corsiva</vt:lpstr>
      <vt:lpstr>Office Theme</vt:lpstr>
      <vt:lpstr>PowerPoint Presentation</vt:lpstr>
      <vt:lpstr> Because of Fire in 2018…                In U.S.                             88+  People Killed                             approx. 7,09,408 acre burned                             20,233+ Building Damaged                             US $17.345 Billion Loss</vt:lpstr>
      <vt:lpstr>Reporting a Fire :</vt:lpstr>
      <vt:lpstr>Through Satelite</vt:lpstr>
      <vt:lpstr>Notify Related People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swopnil bista</dc:creator>
  <cp:lastModifiedBy>swopnil bista</cp:lastModifiedBy>
  <cp:revision>29</cp:revision>
  <dcterms:created xsi:type="dcterms:W3CDTF">2019-10-18T14:43:25Z</dcterms:created>
  <dcterms:modified xsi:type="dcterms:W3CDTF">2019-10-19T07:50:01Z</dcterms:modified>
</cp:coreProperties>
</file>